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69" r:id="rId7"/>
    <p:sldId id="271" r:id="rId8"/>
    <p:sldId id="272" r:id="rId9"/>
    <p:sldId id="259" r:id="rId10"/>
    <p:sldId id="274" r:id="rId11"/>
    <p:sldId id="275" r:id="rId12"/>
    <p:sldId id="277" r:id="rId13"/>
    <p:sldId id="278" r:id="rId14"/>
    <p:sldId id="279" r:id="rId15"/>
    <p:sldId id="276" r:id="rId16"/>
    <p:sldId id="280" r:id="rId17"/>
    <p:sldId id="281" r:id="rId18"/>
    <p:sldId id="27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291" autoAdjust="0"/>
  </p:normalViewPr>
  <p:slideViewPr>
    <p:cSldViewPr snapToGrid="0" showGuides="1">
      <p:cViewPr varScale="1">
        <p:scale>
          <a:sx n="73" d="100"/>
          <a:sy n="73" d="100"/>
        </p:scale>
        <p:origin x="618" y="96"/>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handoutMaster" Target="handoutMasters/handout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11/28/2022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11/28/2022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9.xml" /><Relationship Id="rId4" Type="http://schemas.openxmlformats.org/officeDocument/2006/relationships/image" Target="../media/image17.jpeg" /></Relationships>
</file>

<file path=ppt/slides/_rels/slide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640388" y="118466"/>
            <a:ext cx="2410007" cy="1643954"/>
          </a:xfrm>
          <a:prstGeom prst="rect">
            <a:avLst/>
          </a:prstGeom>
        </p:spPr>
      </p:pic>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a:xfrm>
            <a:off x="4376058" y="378823"/>
            <a:ext cx="3161212" cy="561620"/>
          </a:xfrm>
        </p:spPr>
        <p:txBody>
          <a:bodyPr/>
          <a:lstStyle/>
          <a:p>
            <a:r>
              <a:rPr lang="en-US" dirty="0">
                <a:solidFill>
                  <a:schemeClr val="accent4"/>
                </a:solidFill>
              </a:rPr>
              <a:t>PPT </a:t>
            </a:r>
            <a:endParaRPr lang="ru-RU" dirty="0">
              <a:solidFill>
                <a:schemeClr val="accent4"/>
              </a:solidFill>
            </a:endParaRPr>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solidFill>
                  <a:schemeClr val="bg2">
                    <a:lumMod val="40000"/>
                    <a:lumOff val="60000"/>
                  </a:schemeClr>
                </a:solidFill>
                <a:latin typeface="Algerian" panose="04020705040A02060702" pitchFamily="82" charset="0"/>
              </a:rPr>
              <a:t>INDIA- PHYSICAL FEATURES</a:t>
            </a:r>
            <a:endParaRPr lang="ru-RU" dirty="0">
              <a:solidFill>
                <a:schemeClr val="bg2">
                  <a:lumMod val="40000"/>
                  <a:lumOff val="60000"/>
                </a:schemeClr>
              </a:solidFill>
            </a:endParaRPr>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a:solidFill>
                  <a:schemeClr val="tx2">
                    <a:lumMod val="60000"/>
                    <a:lumOff val="40000"/>
                  </a:schemeClr>
                </a:solidFill>
                <a:latin typeface="Bauhaus 93" panose="04030905020B02020C02" pitchFamily="82" charset="0"/>
              </a:rPr>
              <a:t>BY- M.S. JAI AADHARSH</a:t>
            </a:r>
          </a:p>
          <a:p>
            <a:r>
              <a:rPr lang="en-US" dirty="0">
                <a:solidFill>
                  <a:schemeClr val="tx2">
                    <a:lumMod val="60000"/>
                    <a:lumOff val="40000"/>
                  </a:schemeClr>
                </a:solidFill>
                <a:latin typeface="Bauhaus 93" panose="04030905020B02020C02" pitchFamily="82" charset="0"/>
              </a:rPr>
              <a:t>GRADE VI-A</a:t>
            </a:r>
            <a:endParaRPr lang="ru-RU" dirty="0">
              <a:solidFill>
                <a:schemeClr val="tx2">
                  <a:lumMod val="60000"/>
                  <a:lumOff val="40000"/>
                </a:schemeClr>
              </a:solidFill>
            </a:endParaRPr>
          </a:p>
        </p:txBody>
      </p:sp>
      <p:sp>
        <p:nvSpPr>
          <p:cNvPr id="6" name="Text Placeholder 5"/>
          <p:cNvSpPr>
            <a:spLocks noGrp="1"/>
          </p:cNvSpPr>
          <p:nvPr>
            <p:ph type="body" sz="quarter" idx="20"/>
          </p:nvPr>
        </p:nvSpPr>
        <p:spPr>
          <a:xfrm>
            <a:off x="3912235" y="1333943"/>
            <a:ext cx="4367531" cy="664674"/>
          </a:xfrm>
        </p:spPr>
        <p:txBody>
          <a:bodyPr/>
          <a:lstStyle/>
          <a:p>
            <a:r>
              <a:rPr lang="en-US" dirty="0">
                <a:solidFill>
                  <a:srgbClr val="FFFF00"/>
                </a:solidFill>
                <a:latin typeface="Algerian" panose="04020705040A02060702" pitchFamily="82" charset="0"/>
              </a:rPr>
              <a:t>Social Science</a:t>
            </a:r>
            <a:endParaRPr lang="ru-RU" dirty="0">
              <a:solidFill>
                <a:srgbClr val="FFFF00"/>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Content Placeholder 3"/>
          <p:cNvSpPr>
            <a:spLocks noGrp="1"/>
          </p:cNvSpPr>
          <p:nvPr>
            <p:ph idx="1"/>
          </p:nvPr>
        </p:nvSpPr>
        <p:spPr>
          <a:xfrm>
            <a:off x="838200" y="1825625"/>
            <a:ext cx="4983079" cy="4351338"/>
          </a:xfrm>
        </p:spPr>
        <p:txBody>
          <a:bodyPr>
            <a:normAutofit/>
          </a:bodyPr>
          <a:lstStyle/>
          <a:p>
            <a:pPr marL="0" indent="0">
              <a:buNone/>
            </a:pPr>
            <a:r>
              <a:rPr lang="en-US" sz="2000" dirty="0"/>
              <a:t>The </a:t>
            </a:r>
            <a:r>
              <a:rPr lang="en-US" sz="2000" dirty="0">
                <a:solidFill>
                  <a:schemeClr val="bg2"/>
                </a:solidFill>
              </a:rPr>
              <a:t>Peninsular Plateaus </a:t>
            </a:r>
            <a:r>
              <a:rPr lang="en-US" sz="2000" dirty="0"/>
              <a:t>are located towards the south of the northern plains. It is roughly triangular in shape. It is the oldest structure of the Indian Subcontinent. The plateaus are surrounded by hill ranges on all the three sides. To the north are the </a:t>
            </a:r>
            <a:r>
              <a:rPr lang="en-US" sz="2000" dirty="0" err="1"/>
              <a:t>Aravallis</a:t>
            </a:r>
            <a:r>
              <a:rPr lang="en-US" sz="2000" dirty="0"/>
              <a:t>, the </a:t>
            </a:r>
            <a:r>
              <a:rPr lang="en-US" sz="2000" dirty="0" err="1"/>
              <a:t>Vindhyas</a:t>
            </a:r>
            <a:r>
              <a:rPr lang="en-US" sz="2000" dirty="0"/>
              <a:t>, the </a:t>
            </a:r>
            <a:r>
              <a:rPr lang="en-US" sz="2000" dirty="0" err="1"/>
              <a:t>Satpuras</a:t>
            </a:r>
            <a:r>
              <a:rPr lang="en-US" sz="2000" dirty="0"/>
              <a:t> and the </a:t>
            </a:r>
            <a:r>
              <a:rPr lang="en-US" sz="2000" dirty="0" err="1"/>
              <a:t>Rajmahal</a:t>
            </a:r>
            <a:r>
              <a:rPr lang="en-US" sz="2000" dirty="0"/>
              <a:t> hills. The Western Ghats and the Eastern Ghats form its western and eastern boundaries respectively. The Narmada river divides the entire plateau region into two parts- the Central Highlands and the Deccan Plateau.</a:t>
            </a:r>
          </a:p>
        </p:txBody>
      </p:sp>
      <p:sp>
        <p:nvSpPr>
          <p:cNvPr id="5" name="Title 4"/>
          <p:cNvSpPr>
            <a:spLocks noGrp="1"/>
          </p:cNvSpPr>
          <p:nvPr>
            <p:ph type="title"/>
          </p:nvPr>
        </p:nvSpPr>
        <p:spPr/>
        <p:txBody>
          <a:bodyPr/>
          <a:lstStyle/>
          <a:p>
            <a:r>
              <a:rPr lang="en-US" dirty="0"/>
              <a:t>THE PENINSULAR PLATEAUS</a:t>
            </a:r>
          </a:p>
        </p:txBody>
      </p:sp>
      <p:pic>
        <p:nvPicPr>
          <p:cNvPr id="1026" name="Picture 2" descr="The Peninsular Plateau of India - Indian 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6279281" y="1690688"/>
            <a:ext cx="5737238" cy="479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2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11</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Text Placeholder 3"/>
          <p:cNvSpPr>
            <a:spLocks noGrp="1"/>
          </p:cNvSpPr>
          <p:nvPr>
            <p:ph type="body" idx="1"/>
          </p:nvPr>
        </p:nvSpPr>
        <p:spPr/>
        <p:txBody>
          <a:bodyPr/>
          <a:lstStyle/>
          <a:p>
            <a:r>
              <a:rPr lang="en-US" dirty="0">
                <a:solidFill>
                  <a:schemeClr val="bg2"/>
                </a:solidFill>
              </a:rPr>
              <a:t>CENTRAL HIGHLANDS</a:t>
            </a:r>
          </a:p>
        </p:txBody>
      </p:sp>
      <p:sp>
        <p:nvSpPr>
          <p:cNvPr id="5" name="Text Placeholder 4"/>
          <p:cNvSpPr>
            <a:spLocks noGrp="1"/>
          </p:cNvSpPr>
          <p:nvPr>
            <p:ph type="body" sz="quarter" idx="16"/>
          </p:nvPr>
        </p:nvSpPr>
        <p:spPr/>
        <p:txBody>
          <a:bodyPr/>
          <a:lstStyle/>
          <a:p>
            <a:r>
              <a:rPr lang="en-US" dirty="0"/>
              <a:t>THE CENTRAL HIGHLANDS AND THE DECCAN PLATEAU</a:t>
            </a:r>
          </a:p>
        </p:txBody>
      </p:sp>
      <p:sp>
        <p:nvSpPr>
          <p:cNvPr id="6" name="Text Placeholder 5"/>
          <p:cNvSpPr>
            <a:spLocks noGrp="1"/>
          </p:cNvSpPr>
          <p:nvPr>
            <p:ph type="body" idx="18"/>
          </p:nvPr>
        </p:nvSpPr>
        <p:spPr/>
        <p:txBody>
          <a:bodyPr/>
          <a:lstStyle/>
          <a:p>
            <a:r>
              <a:rPr lang="en-US" dirty="0">
                <a:solidFill>
                  <a:schemeClr val="bg2"/>
                </a:solidFill>
              </a:rPr>
              <a:t>DECCAN PLATEAU</a:t>
            </a:r>
          </a:p>
        </p:txBody>
      </p:sp>
      <p:sp>
        <p:nvSpPr>
          <p:cNvPr id="7" name="Text Placeholder 6"/>
          <p:cNvSpPr>
            <a:spLocks noGrp="1"/>
          </p:cNvSpPr>
          <p:nvPr>
            <p:ph type="body" sz="quarter" idx="20"/>
          </p:nvPr>
        </p:nvSpPr>
        <p:spPr>
          <a:xfrm>
            <a:off x="130629" y="3428501"/>
            <a:ext cx="5786845" cy="2689983"/>
          </a:xfrm>
        </p:spPr>
        <p:txBody>
          <a:bodyPr>
            <a:normAutofit/>
          </a:bodyPr>
          <a:lstStyle/>
          <a:p>
            <a:pPr marL="0" indent="0">
              <a:buNone/>
            </a:pPr>
            <a:r>
              <a:rPr lang="en-US" sz="2000" dirty="0"/>
              <a:t>The </a:t>
            </a:r>
            <a:r>
              <a:rPr lang="en-US" sz="2000" dirty="0">
                <a:solidFill>
                  <a:schemeClr val="bg2"/>
                </a:solidFill>
              </a:rPr>
              <a:t>Central Highlands </a:t>
            </a:r>
            <a:r>
              <a:rPr lang="en-US" sz="2000" dirty="0"/>
              <a:t>from the northern part. They have a series of plateaus, such as </a:t>
            </a:r>
            <a:r>
              <a:rPr lang="en-US" sz="2000" dirty="0" err="1"/>
              <a:t>Malwa</a:t>
            </a:r>
            <a:r>
              <a:rPr lang="en-US" sz="2000" dirty="0"/>
              <a:t>, </a:t>
            </a:r>
            <a:r>
              <a:rPr lang="en-US" sz="2000" dirty="0" err="1"/>
              <a:t>Bundelkhand</a:t>
            </a:r>
            <a:r>
              <a:rPr lang="en-US" sz="2000" dirty="0"/>
              <a:t>, </a:t>
            </a:r>
            <a:r>
              <a:rPr lang="en-US" sz="2000" dirty="0" err="1"/>
              <a:t>Baghelkhand</a:t>
            </a:r>
            <a:r>
              <a:rPr lang="en-US" sz="2000" dirty="0"/>
              <a:t> and </a:t>
            </a:r>
            <a:r>
              <a:rPr lang="en-US" sz="2000" dirty="0" err="1"/>
              <a:t>Chotanagpur</a:t>
            </a:r>
            <a:r>
              <a:rPr lang="en-US" sz="2000" dirty="0"/>
              <a:t>. These plateaus are made up of hard igneous rocks. All the rivers from the Central Highlands join the Yamuna and the Ganga from the south.</a:t>
            </a:r>
          </a:p>
        </p:txBody>
      </p:sp>
      <p:sp>
        <p:nvSpPr>
          <p:cNvPr id="8" name="Text Placeholder 7"/>
          <p:cNvSpPr>
            <a:spLocks noGrp="1"/>
          </p:cNvSpPr>
          <p:nvPr>
            <p:ph type="body" sz="quarter" idx="21"/>
          </p:nvPr>
        </p:nvSpPr>
        <p:spPr>
          <a:xfrm>
            <a:off x="6370721" y="3428501"/>
            <a:ext cx="5647108" cy="3272745"/>
          </a:xfrm>
        </p:spPr>
        <p:txBody>
          <a:bodyPr>
            <a:normAutofit/>
          </a:bodyPr>
          <a:lstStyle/>
          <a:p>
            <a:pPr marL="0" indent="0">
              <a:buNone/>
            </a:pPr>
            <a:r>
              <a:rPr lang="en-US" sz="2000" dirty="0"/>
              <a:t>The </a:t>
            </a:r>
            <a:r>
              <a:rPr lang="en-US" sz="2000" dirty="0">
                <a:solidFill>
                  <a:schemeClr val="bg2"/>
                </a:solidFill>
              </a:rPr>
              <a:t>Deccan Plateau </a:t>
            </a:r>
            <a:r>
              <a:rPr lang="en-US" sz="2000" dirty="0"/>
              <a:t>extends from the </a:t>
            </a:r>
            <a:r>
              <a:rPr lang="en-US" sz="2000" dirty="0" err="1"/>
              <a:t>Vindhyas</a:t>
            </a:r>
            <a:r>
              <a:rPr lang="en-US" sz="2000" dirty="0"/>
              <a:t> in the north to the southern tip of the peninsula. It is bounded by the Western Ghats and the Eastern Ghats. Both these hill ranges meet at </a:t>
            </a:r>
            <a:r>
              <a:rPr lang="en-US" sz="2000" dirty="0" err="1"/>
              <a:t>Nilgiri</a:t>
            </a:r>
            <a:r>
              <a:rPr lang="en-US" sz="2000" dirty="0"/>
              <a:t> hills. The Western Ghats, also known as the </a:t>
            </a:r>
            <a:r>
              <a:rPr lang="en-US" sz="2000" dirty="0" err="1"/>
              <a:t>Sahyadri</a:t>
            </a:r>
            <a:r>
              <a:rPr lang="en-US" sz="2000" dirty="0"/>
              <a:t>, have the </a:t>
            </a:r>
            <a:r>
              <a:rPr lang="en-US" sz="2000" dirty="0" err="1"/>
              <a:t>Sahyadri</a:t>
            </a:r>
            <a:r>
              <a:rPr lang="en-US" sz="2000" dirty="0"/>
              <a:t> hills, the </a:t>
            </a:r>
            <a:r>
              <a:rPr lang="en-US" sz="2000" dirty="0" err="1"/>
              <a:t>Nilgiris</a:t>
            </a:r>
            <a:r>
              <a:rPr lang="en-US" sz="2000" dirty="0"/>
              <a:t>, </a:t>
            </a:r>
            <a:r>
              <a:rPr lang="en-US" sz="2000" dirty="0" err="1"/>
              <a:t>Anaimalai</a:t>
            </a:r>
            <a:r>
              <a:rPr lang="en-US" sz="2000" dirty="0"/>
              <a:t> and the Cardamom hills. </a:t>
            </a:r>
            <a:r>
              <a:rPr lang="en-US" sz="2000" dirty="0" err="1"/>
              <a:t>Anai</a:t>
            </a:r>
            <a:r>
              <a:rPr lang="en-US" sz="2000" dirty="0"/>
              <a:t> </a:t>
            </a:r>
            <a:r>
              <a:rPr lang="en-US" sz="2000" dirty="0" err="1"/>
              <a:t>Mudi</a:t>
            </a:r>
            <a:r>
              <a:rPr lang="en-US" sz="2000" dirty="0"/>
              <a:t> (2,695 m) is the highest peak in Deccan Plateau. The Eastern Ghats are broken into small hill ranges by rivers such as Mahanadi, Godavari, Krishna and </a:t>
            </a:r>
            <a:r>
              <a:rPr lang="en-US" sz="2000" dirty="0" err="1"/>
              <a:t>Kaveri</a:t>
            </a:r>
            <a:r>
              <a:rPr lang="en-US" sz="2000" dirty="0"/>
              <a:t>. </a:t>
            </a:r>
          </a:p>
        </p:txBody>
      </p:sp>
      <p:sp>
        <p:nvSpPr>
          <p:cNvPr id="9" name="Title 8"/>
          <p:cNvSpPr>
            <a:spLocks noGrp="1"/>
          </p:cNvSpPr>
          <p:nvPr>
            <p:ph type="title"/>
          </p:nvPr>
        </p:nvSpPr>
        <p:spPr>
          <a:xfrm>
            <a:off x="838200" y="557629"/>
            <a:ext cx="10515600" cy="1003753"/>
          </a:xfrm>
        </p:spPr>
        <p:txBody>
          <a:bodyPr>
            <a:normAutofit fontScale="90000"/>
          </a:bodyPr>
          <a:lstStyle/>
          <a:p>
            <a:r>
              <a:rPr lang="en-US" dirty="0"/>
              <a:t>THE TWO PARTS OF PENINSULAR PLATEAU</a:t>
            </a:r>
          </a:p>
        </p:txBody>
      </p:sp>
    </p:spTree>
    <p:extLst>
      <p:ext uri="{BB962C8B-B14F-4D97-AF65-F5344CB8AC3E}">
        <p14:creationId xmlns:p14="http://schemas.microsoft.com/office/powerpoint/2010/main" val="389872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Content Placeholder 3"/>
          <p:cNvSpPr>
            <a:spLocks noGrp="1"/>
          </p:cNvSpPr>
          <p:nvPr>
            <p:ph idx="1"/>
          </p:nvPr>
        </p:nvSpPr>
        <p:spPr/>
        <p:txBody>
          <a:bodyPr>
            <a:normAutofit/>
          </a:bodyPr>
          <a:lstStyle/>
          <a:p>
            <a:pPr marL="0" indent="0">
              <a:buNone/>
            </a:pPr>
            <a:r>
              <a:rPr lang="en-US" sz="2000" dirty="0"/>
              <a:t>The Deccan plateau is bounded by </a:t>
            </a:r>
            <a:r>
              <a:rPr lang="en-US" sz="2000" dirty="0">
                <a:solidFill>
                  <a:schemeClr val="bg2"/>
                </a:solidFill>
              </a:rPr>
              <a:t>Coastal Plains </a:t>
            </a:r>
            <a:r>
              <a:rPr lang="en-US" sz="2000" dirty="0"/>
              <a:t>in the east and west. They run for about 6,100 km from the </a:t>
            </a:r>
            <a:r>
              <a:rPr lang="en-US" sz="2000" dirty="0" err="1"/>
              <a:t>Rann</a:t>
            </a:r>
            <a:r>
              <a:rPr lang="en-US" sz="2000" dirty="0"/>
              <a:t> of </a:t>
            </a:r>
            <a:r>
              <a:rPr lang="en-US" sz="2000" dirty="0" err="1"/>
              <a:t>Kachchh</a:t>
            </a:r>
            <a:r>
              <a:rPr lang="en-US" sz="2000" dirty="0"/>
              <a:t> in the west to West Bengal in the east. The Western and Eastern coastal plains meet at </a:t>
            </a:r>
            <a:r>
              <a:rPr lang="en-US" sz="2000" dirty="0" err="1"/>
              <a:t>Kanniyakumari</a:t>
            </a:r>
            <a:r>
              <a:rPr lang="en-US" sz="2000" dirty="0"/>
              <a:t>, the southernmost tip of the Indian mainland. The eastern coast is broader than the western coast.</a:t>
            </a:r>
          </a:p>
        </p:txBody>
      </p:sp>
      <p:sp>
        <p:nvSpPr>
          <p:cNvPr id="5" name="Title 4"/>
          <p:cNvSpPr>
            <a:spLocks noGrp="1"/>
          </p:cNvSpPr>
          <p:nvPr>
            <p:ph type="title"/>
          </p:nvPr>
        </p:nvSpPr>
        <p:spPr/>
        <p:txBody>
          <a:bodyPr/>
          <a:lstStyle/>
          <a:p>
            <a:r>
              <a:rPr lang="en-US" dirty="0"/>
              <a:t> THE COASTAL PLAINS</a:t>
            </a:r>
          </a:p>
        </p:txBody>
      </p:sp>
      <p:pic>
        <p:nvPicPr>
          <p:cNvPr id="2050" name="Picture 2" descr="Coastal plai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649" y="2965269"/>
            <a:ext cx="7218796" cy="363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3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13</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Text Placeholder 3"/>
          <p:cNvSpPr>
            <a:spLocks noGrp="1"/>
          </p:cNvSpPr>
          <p:nvPr>
            <p:ph type="body" idx="1"/>
          </p:nvPr>
        </p:nvSpPr>
        <p:spPr/>
        <p:txBody>
          <a:bodyPr/>
          <a:lstStyle/>
          <a:p>
            <a:r>
              <a:rPr lang="en-US" dirty="0">
                <a:solidFill>
                  <a:schemeClr val="bg2"/>
                </a:solidFill>
              </a:rPr>
              <a:t>WESTERN COASTAL</a:t>
            </a:r>
          </a:p>
        </p:txBody>
      </p:sp>
      <p:sp>
        <p:nvSpPr>
          <p:cNvPr id="5" name="Text Placeholder 4"/>
          <p:cNvSpPr>
            <a:spLocks noGrp="1"/>
          </p:cNvSpPr>
          <p:nvPr>
            <p:ph type="body" sz="quarter" idx="16"/>
          </p:nvPr>
        </p:nvSpPr>
        <p:spPr/>
        <p:txBody>
          <a:bodyPr/>
          <a:lstStyle/>
          <a:p>
            <a:r>
              <a:rPr lang="en-US" dirty="0"/>
              <a:t>THE WESTERN AND THE EASTERN COASTAL PLAINS</a:t>
            </a:r>
          </a:p>
        </p:txBody>
      </p:sp>
      <p:sp>
        <p:nvSpPr>
          <p:cNvPr id="6" name="Text Placeholder 5"/>
          <p:cNvSpPr>
            <a:spLocks noGrp="1"/>
          </p:cNvSpPr>
          <p:nvPr>
            <p:ph type="body" idx="18"/>
          </p:nvPr>
        </p:nvSpPr>
        <p:spPr/>
        <p:txBody>
          <a:bodyPr/>
          <a:lstStyle/>
          <a:p>
            <a:r>
              <a:rPr lang="en-US" dirty="0">
                <a:solidFill>
                  <a:schemeClr val="bg2"/>
                </a:solidFill>
              </a:rPr>
              <a:t>EASTERN COASTAL</a:t>
            </a:r>
          </a:p>
        </p:txBody>
      </p:sp>
      <p:sp>
        <p:nvSpPr>
          <p:cNvPr id="7" name="Text Placeholder 6"/>
          <p:cNvSpPr>
            <a:spLocks noGrp="1"/>
          </p:cNvSpPr>
          <p:nvPr>
            <p:ph type="body" sz="quarter" idx="20"/>
          </p:nvPr>
        </p:nvSpPr>
        <p:spPr>
          <a:xfrm>
            <a:off x="130629" y="3428501"/>
            <a:ext cx="5420772" cy="2689983"/>
          </a:xfrm>
        </p:spPr>
        <p:txBody>
          <a:bodyPr>
            <a:normAutofit/>
          </a:bodyPr>
          <a:lstStyle/>
          <a:p>
            <a:pPr marL="0" indent="0">
              <a:buNone/>
            </a:pPr>
            <a:r>
              <a:rPr lang="en-US" sz="2000" dirty="0"/>
              <a:t>The northern part of the </a:t>
            </a:r>
            <a:r>
              <a:rPr lang="en-US" sz="2000" dirty="0">
                <a:solidFill>
                  <a:schemeClr val="bg2"/>
                </a:solidFill>
              </a:rPr>
              <a:t>Western Coastal plain </a:t>
            </a:r>
            <a:r>
              <a:rPr lang="en-US" sz="2000" dirty="0"/>
              <a:t>is called the </a:t>
            </a:r>
            <a:r>
              <a:rPr lang="en-US" sz="2000" dirty="0">
                <a:solidFill>
                  <a:schemeClr val="bg2"/>
                </a:solidFill>
              </a:rPr>
              <a:t>Konkan Coast </a:t>
            </a:r>
            <a:r>
              <a:rPr lang="en-US" sz="2000" dirty="0"/>
              <a:t>and the southern part is called as the </a:t>
            </a:r>
            <a:r>
              <a:rPr lang="en-US" sz="2000" dirty="0">
                <a:solidFill>
                  <a:schemeClr val="bg2"/>
                </a:solidFill>
              </a:rPr>
              <a:t>Malabar Coast</a:t>
            </a:r>
            <a:r>
              <a:rPr lang="en-US" sz="2000" dirty="0"/>
              <a:t>. The backwaters, locally called </a:t>
            </a:r>
            <a:r>
              <a:rPr lang="en-US" sz="2000" dirty="0" err="1"/>
              <a:t>kayals</a:t>
            </a:r>
            <a:r>
              <a:rPr lang="en-US" sz="2000" dirty="0"/>
              <a:t>, are a special feature of the Malabar coast.</a:t>
            </a:r>
          </a:p>
        </p:txBody>
      </p:sp>
      <p:sp>
        <p:nvSpPr>
          <p:cNvPr id="8" name="Text Placeholder 7"/>
          <p:cNvSpPr>
            <a:spLocks noGrp="1"/>
          </p:cNvSpPr>
          <p:nvPr>
            <p:ph type="body" sz="quarter" idx="21"/>
          </p:nvPr>
        </p:nvSpPr>
        <p:spPr>
          <a:xfrm>
            <a:off x="6370721" y="3428501"/>
            <a:ext cx="5673233" cy="3272745"/>
          </a:xfrm>
        </p:spPr>
        <p:txBody>
          <a:bodyPr>
            <a:normAutofit/>
          </a:bodyPr>
          <a:lstStyle/>
          <a:p>
            <a:pPr marL="0" indent="0">
              <a:buNone/>
            </a:pPr>
            <a:r>
              <a:rPr lang="en-US" sz="2000" dirty="0"/>
              <a:t>The northern part of the </a:t>
            </a:r>
            <a:r>
              <a:rPr lang="en-US" sz="2000" dirty="0">
                <a:solidFill>
                  <a:schemeClr val="bg2"/>
                </a:solidFill>
              </a:rPr>
              <a:t>Eastern Coastal plain </a:t>
            </a:r>
            <a:r>
              <a:rPr lang="en-US" sz="2000" dirty="0"/>
              <a:t>is called the </a:t>
            </a:r>
            <a:r>
              <a:rPr lang="en-US" sz="2000" dirty="0">
                <a:solidFill>
                  <a:schemeClr val="bg2"/>
                </a:solidFill>
              </a:rPr>
              <a:t>Northern </a:t>
            </a:r>
            <a:r>
              <a:rPr lang="en-US" sz="2000" dirty="0" err="1">
                <a:solidFill>
                  <a:schemeClr val="bg2"/>
                </a:solidFill>
              </a:rPr>
              <a:t>Circars</a:t>
            </a:r>
            <a:r>
              <a:rPr lang="en-US" sz="2000" dirty="0">
                <a:solidFill>
                  <a:schemeClr val="bg2"/>
                </a:solidFill>
              </a:rPr>
              <a:t> </a:t>
            </a:r>
            <a:r>
              <a:rPr lang="en-US" sz="2000" dirty="0"/>
              <a:t>and the southern part is called the </a:t>
            </a:r>
            <a:r>
              <a:rPr lang="en-US" sz="2000" dirty="0">
                <a:solidFill>
                  <a:schemeClr val="bg2"/>
                </a:solidFill>
              </a:rPr>
              <a:t>Coromandel coast</a:t>
            </a:r>
            <a:r>
              <a:rPr lang="en-US" sz="2000" dirty="0"/>
              <a:t>. Rivers such as Mahanadi, Godavari, Krishna and </a:t>
            </a:r>
            <a:r>
              <a:rPr lang="en-US" sz="2000" dirty="0" err="1"/>
              <a:t>Kaveri</a:t>
            </a:r>
            <a:r>
              <a:rPr lang="en-US" sz="2000" dirty="0"/>
              <a:t> have formed fertile deltas along the Eastern coastal plain.</a:t>
            </a:r>
          </a:p>
        </p:txBody>
      </p:sp>
      <p:sp>
        <p:nvSpPr>
          <p:cNvPr id="9" name="Title 8"/>
          <p:cNvSpPr>
            <a:spLocks noGrp="1"/>
          </p:cNvSpPr>
          <p:nvPr>
            <p:ph type="title"/>
          </p:nvPr>
        </p:nvSpPr>
        <p:spPr/>
        <p:txBody>
          <a:bodyPr>
            <a:normAutofit fontScale="90000"/>
          </a:bodyPr>
          <a:lstStyle/>
          <a:p>
            <a:r>
              <a:rPr lang="en-US" dirty="0"/>
              <a:t>THE TWO PARTS OF COASTAL PLAINS</a:t>
            </a:r>
          </a:p>
        </p:txBody>
      </p:sp>
    </p:spTree>
    <p:extLst>
      <p:ext uri="{BB962C8B-B14F-4D97-AF65-F5344CB8AC3E}">
        <p14:creationId xmlns:p14="http://schemas.microsoft.com/office/powerpoint/2010/main" val="5533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14</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Content Placeholder 3"/>
          <p:cNvSpPr>
            <a:spLocks noGrp="1"/>
          </p:cNvSpPr>
          <p:nvPr>
            <p:ph idx="1"/>
          </p:nvPr>
        </p:nvSpPr>
        <p:spPr>
          <a:xfrm>
            <a:off x="682625" y="1995442"/>
            <a:ext cx="10515600" cy="4351338"/>
          </a:xfrm>
        </p:spPr>
        <p:txBody>
          <a:bodyPr>
            <a:normAutofit/>
          </a:bodyPr>
          <a:lstStyle/>
          <a:p>
            <a:pPr marL="0" indent="0">
              <a:buNone/>
            </a:pPr>
            <a:r>
              <a:rPr lang="en-US" sz="2000" dirty="0"/>
              <a:t>Apart from several islands found along the coast of India, there are two main groups of islands. One of them is the Lakshadweep islands in the Arabian Sea and the other is the Andaman and Nicobar Islands in the Bay Of Bengal. Minicoy, with an area of about five </a:t>
            </a:r>
            <a:r>
              <a:rPr lang="en-US" sz="2000" dirty="0" err="1"/>
              <a:t>sqare</a:t>
            </a:r>
            <a:r>
              <a:rPr lang="en-US" sz="2000" dirty="0"/>
              <a:t> km, is the largest island in the Lakshadweep group. The Andaman and Nicobar group stretches for a distance of about 600 km. Most of these islands are mountainous and are covered with thick forests.</a:t>
            </a:r>
          </a:p>
        </p:txBody>
      </p:sp>
      <p:sp>
        <p:nvSpPr>
          <p:cNvPr id="5" name="Title 4"/>
          <p:cNvSpPr>
            <a:spLocks noGrp="1"/>
          </p:cNvSpPr>
          <p:nvPr>
            <p:ph type="title"/>
          </p:nvPr>
        </p:nvSpPr>
        <p:spPr/>
        <p:txBody>
          <a:bodyPr/>
          <a:lstStyle/>
          <a:p>
            <a:r>
              <a:rPr lang="en-US" dirty="0"/>
              <a:t>THE ISLANDS</a:t>
            </a:r>
          </a:p>
        </p:txBody>
      </p:sp>
      <p:pic>
        <p:nvPicPr>
          <p:cNvPr id="3074" name="Picture 2" descr="Andaman Vs Lakshadweep: What Is Your Pick For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721" y="3513909"/>
            <a:ext cx="4533742" cy="296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9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15</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Title 3"/>
          <p:cNvSpPr>
            <a:spLocks noGrp="1"/>
          </p:cNvSpPr>
          <p:nvPr>
            <p:ph type="title"/>
          </p:nvPr>
        </p:nvSpPr>
        <p:spPr/>
        <p:txBody>
          <a:bodyPr/>
          <a:lstStyle/>
          <a:p>
            <a:endParaRPr lang="en-US"/>
          </a:p>
        </p:txBody>
      </p:sp>
      <p:pic>
        <p:nvPicPr>
          <p:cNvPr id="4098" name="Picture 2" descr="Discover Template"/>
          <p:cNvPicPr>
            <a:picLocks noGrp="1" noChangeAspect="1" noChangeArrowheads="1"/>
          </p:cNvPicPr>
          <p:nvPr>
            <p:ph type="media" sz="quarter" idx="17"/>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0" y="0"/>
            <a:ext cx="12192000" cy="6858000"/>
          </a:xfrm>
          <a:prstGeom prst="rect">
            <a:avLst/>
          </a:prstGeom>
        </p:spPr>
      </p:pic>
      <p:pic>
        <p:nvPicPr>
          <p:cNvPr id="7" name="Picture 6" descr="E:\Jai\unnamed.jpg"/>
          <p:cNvPicPr/>
          <p:nvPr/>
        </p:nvPicPr>
        <p:blipFill>
          <a:blip r:embed="rId4">
            <a:extLst>
              <a:ext uri="{28A0092B-C50C-407E-A947-70E740481C1C}">
                <a14:useLocalDpi xmlns:a14="http://schemas.microsoft.com/office/drawing/2010/main" val="0"/>
              </a:ext>
            </a:extLst>
          </a:blip>
          <a:srcRect/>
          <a:stretch>
            <a:fillRect/>
          </a:stretch>
        </p:blipFill>
        <p:spPr bwMode="auto">
          <a:xfrm>
            <a:off x="10737670" y="55353"/>
            <a:ext cx="1454330" cy="1054989"/>
          </a:xfrm>
          <a:prstGeom prst="rect">
            <a:avLst/>
          </a:prstGeom>
          <a:noFill/>
          <a:ln>
            <a:noFill/>
          </a:ln>
        </p:spPr>
      </p:pic>
    </p:spTree>
    <p:extLst>
      <p:ext uri="{BB962C8B-B14F-4D97-AF65-F5344CB8AC3E}">
        <p14:creationId xmlns:p14="http://schemas.microsoft.com/office/powerpoint/2010/main" val="150235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lstStyle/>
          <a:p>
            <a:r>
              <a:rPr lang="en-US" dirty="0"/>
              <a:t>THE INDIAN SUBCONTINENT</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p:txBody>
          <a:bodyPr/>
          <a:lstStyle/>
          <a:p>
            <a:pPr marL="0" indent="0">
              <a:buNone/>
            </a:pPr>
            <a:r>
              <a:rPr lang="en-US" sz="2000" dirty="0"/>
              <a:t>India, Pakistan, Nepal, Bhutan and Bangladesh are separated from the rest of Asia by the Himalayan mountain ranges. This region is called the </a:t>
            </a:r>
            <a:r>
              <a:rPr lang="en-US" sz="2000" dirty="0">
                <a:solidFill>
                  <a:schemeClr val="bg2"/>
                </a:solidFill>
              </a:rPr>
              <a:t>Indian Subcontinent</a:t>
            </a:r>
            <a:r>
              <a:rPr lang="en-US" sz="2000" dirty="0"/>
              <a:t>. A subcontinent is a big geographical unit which stands out distinctly from the rest of the continent.</a:t>
            </a:r>
          </a:p>
          <a:p>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2</a:t>
            </a:fld>
            <a:endParaRPr lang="en-US" dirty="0"/>
          </a:p>
        </p:txBody>
      </p:sp>
      <p:pic>
        <p:nvPicPr>
          <p:cNvPr id="3074" name="Picture 2" descr="What is the Indian subcontinent?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665" y="0"/>
            <a:ext cx="5846580" cy="662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2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169256"/>
            <a:ext cx="5285914" cy="137030"/>
          </a:xfrm>
        </p:spPr>
        <p:txBody>
          <a:bodyPr>
            <a:normAutofit fontScale="90000"/>
          </a:bodyPr>
          <a:lstStyle/>
          <a:p>
            <a:r>
              <a:rPr lang="en-US" dirty="0"/>
              <a:t>THE NORTHERN MOUNTAINS</a:t>
            </a:r>
          </a:p>
        </p:txBody>
      </p:sp>
      <p:sp>
        <p:nvSpPr>
          <p:cNvPr id="3" name="Slide Number Placeholder 2"/>
          <p:cNvSpPr>
            <a:spLocks noGrp="1"/>
          </p:cNvSpPr>
          <p:nvPr>
            <p:ph type="sldNum" sz="quarter" idx="10"/>
          </p:nvPr>
        </p:nvSpPr>
        <p:spPr/>
        <p:txBody>
          <a:bodyPr/>
          <a:lstStyle/>
          <a:p>
            <a:fld id="{D495E168-DA5E-4888-8D8A-92B118324C14}" type="slidenum">
              <a:rPr lang="en-US" noProof="0" smtClean="0"/>
              <a:pPr/>
              <a:t>3</a:t>
            </a:fld>
            <a:endParaRPr lang="en-US" noProof="0" dirty="0"/>
          </a:p>
        </p:txBody>
      </p:sp>
      <p:sp>
        <p:nvSpPr>
          <p:cNvPr id="4" name="Footer Placeholder 3"/>
          <p:cNvSpPr>
            <a:spLocks noGrp="1"/>
          </p:cNvSpPr>
          <p:nvPr>
            <p:ph type="ftr" sz="quarter" idx="12"/>
          </p:nvPr>
        </p:nvSpPr>
        <p:spPr/>
        <p:txBody>
          <a:bodyPr/>
          <a:lstStyle/>
          <a:p>
            <a:r>
              <a:rPr lang="en-US" noProof="0"/>
              <a:t>ADD A FOOTER</a:t>
            </a:r>
            <a:endParaRPr lang="en-US" noProof="0" dirty="0"/>
          </a:p>
        </p:txBody>
      </p:sp>
      <p:sp>
        <p:nvSpPr>
          <p:cNvPr id="5" name="Text Placeholder 4"/>
          <p:cNvSpPr>
            <a:spLocks noGrp="1"/>
          </p:cNvSpPr>
          <p:nvPr>
            <p:ph type="body" sz="quarter" idx="13"/>
          </p:nvPr>
        </p:nvSpPr>
        <p:spPr>
          <a:xfrm>
            <a:off x="718457" y="2136036"/>
            <a:ext cx="4585063" cy="857098"/>
          </a:xfrm>
        </p:spPr>
        <p:txBody>
          <a:bodyPr/>
          <a:lstStyle/>
          <a:p>
            <a:r>
              <a:rPr lang="en-US" dirty="0"/>
              <a:t>THE PAMIR KNOT AND THE KARAKORAM MOUNTAINS</a:t>
            </a:r>
          </a:p>
        </p:txBody>
      </p:sp>
      <p:sp>
        <p:nvSpPr>
          <p:cNvPr id="6" name="Text Placeholder 5"/>
          <p:cNvSpPr>
            <a:spLocks noGrp="1"/>
          </p:cNvSpPr>
          <p:nvPr>
            <p:ph type="body" sz="quarter" idx="15"/>
          </p:nvPr>
        </p:nvSpPr>
        <p:spPr>
          <a:xfrm>
            <a:off x="548640" y="2886890"/>
            <a:ext cx="4754880" cy="3231593"/>
          </a:xfrm>
        </p:spPr>
        <p:txBody>
          <a:bodyPr>
            <a:normAutofit fontScale="92500" lnSpcReduction="20000"/>
          </a:bodyPr>
          <a:lstStyle/>
          <a:p>
            <a:r>
              <a:rPr lang="en-US" sz="2000" dirty="0"/>
              <a:t>The </a:t>
            </a:r>
            <a:r>
              <a:rPr lang="en-US" sz="2000" dirty="0">
                <a:solidFill>
                  <a:schemeClr val="bg2"/>
                </a:solidFill>
              </a:rPr>
              <a:t>Pamir Knot</a:t>
            </a:r>
            <a:r>
              <a:rPr lang="en-US" sz="2000" dirty="0"/>
              <a:t>, due to its great height, is known as the ‘ Roof Of The World’. Several mountain ranges run in all directions from this knot. The Karakoram and the Himalayas are located along the northern frontier of India. The </a:t>
            </a:r>
            <a:r>
              <a:rPr lang="en-US" sz="2000" dirty="0">
                <a:solidFill>
                  <a:schemeClr val="bg2"/>
                </a:solidFill>
              </a:rPr>
              <a:t>Karakoram mountains </a:t>
            </a:r>
            <a:r>
              <a:rPr lang="en-US" sz="2000" dirty="0"/>
              <a:t>lie between the Pamir Knot and the Indus river in Jammu and Kashmir. It extends eastwards from the Pamir Knot for about 800 km. This region has many glaciers like </a:t>
            </a:r>
            <a:r>
              <a:rPr lang="en-US" sz="2000" dirty="0" err="1"/>
              <a:t>Baltoro</a:t>
            </a:r>
            <a:r>
              <a:rPr lang="en-US" sz="2000" dirty="0"/>
              <a:t> and </a:t>
            </a:r>
            <a:r>
              <a:rPr lang="en-US" sz="2000" dirty="0" err="1"/>
              <a:t>Siachen</a:t>
            </a:r>
            <a:r>
              <a:rPr lang="en-US" sz="2000" dirty="0"/>
              <a:t>. Mt Godwin Austen or K2 (8,611 m), the highest peak in India and the second largest is the Karakoram mountains.</a:t>
            </a:r>
          </a:p>
        </p:txBody>
      </p:sp>
      <p:pic>
        <p:nvPicPr>
          <p:cNvPr id="2050" name="Picture 2" descr="Northern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13" y="130628"/>
            <a:ext cx="6580587"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27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4</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Content Placeholder 3"/>
          <p:cNvSpPr>
            <a:spLocks noGrp="1"/>
          </p:cNvSpPr>
          <p:nvPr>
            <p:ph idx="1"/>
          </p:nvPr>
        </p:nvSpPr>
        <p:spPr>
          <a:xfrm>
            <a:off x="682626" y="1946366"/>
            <a:ext cx="5688096" cy="3340667"/>
          </a:xfrm>
        </p:spPr>
        <p:txBody>
          <a:bodyPr>
            <a:normAutofit/>
          </a:bodyPr>
          <a:lstStyle/>
          <a:p>
            <a:pPr marL="0" indent="0">
              <a:buNone/>
            </a:pPr>
            <a:r>
              <a:rPr lang="en-US" sz="2000" dirty="0"/>
              <a:t>The Himalayas extend from the Indus River in the west to the Brahmaputra river in the east. ‘Himalaya’ means the abode of snow. These mountains run from the west to east for about 2,500 km. The width varies from about 400 km in the west to about 150 km in the east. The Himalayas consist of three parallel ranges. From north to south, these are the </a:t>
            </a:r>
            <a:r>
              <a:rPr lang="en-US" sz="2000" dirty="0" err="1"/>
              <a:t>Himadri</a:t>
            </a:r>
            <a:r>
              <a:rPr lang="en-US" sz="2000" dirty="0"/>
              <a:t>, the Himachal and the </a:t>
            </a:r>
            <a:r>
              <a:rPr lang="en-US" sz="2000" dirty="0" err="1"/>
              <a:t>Shiwalik</a:t>
            </a:r>
            <a:r>
              <a:rPr lang="en-US" sz="2000" dirty="0"/>
              <a:t>. The height of these ranges decreases from north to south.</a:t>
            </a:r>
          </a:p>
        </p:txBody>
      </p:sp>
      <p:sp>
        <p:nvSpPr>
          <p:cNvPr id="5" name="Title 4"/>
          <p:cNvSpPr>
            <a:spLocks noGrp="1"/>
          </p:cNvSpPr>
          <p:nvPr>
            <p:ph type="title"/>
          </p:nvPr>
        </p:nvSpPr>
        <p:spPr/>
        <p:txBody>
          <a:bodyPr/>
          <a:lstStyle/>
          <a:p>
            <a:r>
              <a:rPr lang="en-US" dirty="0"/>
              <a:t>THE HIMALAYAS</a:t>
            </a:r>
          </a:p>
        </p:txBody>
      </p:sp>
      <p:pic>
        <p:nvPicPr>
          <p:cNvPr id="1026" name="Picture 2" descr="Himalayas | Definition, Location, History, Countries, Mountains, Map, &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127" y="836024"/>
            <a:ext cx="5713340" cy="445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0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Text Placeholder 3"/>
          <p:cNvSpPr>
            <a:spLocks noGrp="1"/>
          </p:cNvSpPr>
          <p:nvPr>
            <p:ph type="body" idx="1"/>
          </p:nvPr>
        </p:nvSpPr>
        <p:spPr/>
        <p:txBody>
          <a:bodyPr/>
          <a:lstStyle/>
          <a:p>
            <a:r>
              <a:rPr lang="en-US" dirty="0">
                <a:solidFill>
                  <a:schemeClr val="bg2"/>
                </a:solidFill>
              </a:rPr>
              <a:t>HIMADRI</a:t>
            </a:r>
          </a:p>
        </p:txBody>
      </p:sp>
      <p:sp>
        <p:nvSpPr>
          <p:cNvPr id="5" name="Text Placeholder 4"/>
          <p:cNvSpPr>
            <a:spLocks noGrp="1"/>
          </p:cNvSpPr>
          <p:nvPr>
            <p:ph type="body" sz="quarter" idx="16"/>
          </p:nvPr>
        </p:nvSpPr>
        <p:spPr/>
        <p:txBody>
          <a:bodyPr/>
          <a:lstStyle/>
          <a:p>
            <a:r>
              <a:rPr lang="en-US" dirty="0"/>
              <a:t>THE HIMADRI, HIMACHAL, AND SHIWALIK</a:t>
            </a:r>
          </a:p>
        </p:txBody>
      </p:sp>
      <p:sp>
        <p:nvSpPr>
          <p:cNvPr id="6" name="Text Placeholder 5"/>
          <p:cNvSpPr>
            <a:spLocks noGrp="1"/>
          </p:cNvSpPr>
          <p:nvPr>
            <p:ph type="body" idx="18"/>
          </p:nvPr>
        </p:nvSpPr>
        <p:spPr/>
        <p:txBody>
          <a:bodyPr/>
          <a:lstStyle/>
          <a:p>
            <a:r>
              <a:rPr lang="en-US" dirty="0">
                <a:solidFill>
                  <a:schemeClr val="bg2"/>
                </a:solidFill>
              </a:rPr>
              <a:t>HIMACHAL</a:t>
            </a:r>
          </a:p>
        </p:txBody>
      </p:sp>
      <p:sp>
        <p:nvSpPr>
          <p:cNvPr id="7" name="Text Placeholder 6"/>
          <p:cNvSpPr>
            <a:spLocks noGrp="1"/>
          </p:cNvSpPr>
          <p:nvPr>
            <p:ph type="body" sz="quarter" idx="20"/>
          </p:nvPr>
        </p:nvSpPr>
        <p:spPr>
          <a:xfrm>
            <a:off x="1159649" y="3192565"/>
            <a:ext cx="4365625" cy="2698784"/>
          </a:xfrm>
        </p:spPr>
        <p:txBody>
          <a:bodyPr>
            <a:normAutofit/>
          </a:bodyPr>
          <a:lstStyle/>
          <a:p>
            <a:pPr marL="0" indent="0">
              <a:buNone/>
            </a:pPr>
            <a:r>
              <a:rPr lang="en-US" sz="2000" dirty="0"/>
              <a:t>The</a:t>
            </a:r>
            <a:r>
              <a:rPr lang="en-US" sz="2000" dirty="0">
                <a:solidFill>
                  <a:schemeClr val="bg2"/>
                </a:solidFill>
              </a:rPr>
              <a:t> </a:t>
            </a:r>
            <a:r>
              <a:rPr lang="en-US" sz="2000" dirty="0" err="1">
                <a:solidFill>
                  <a:schemeClr val="bg2"/>
                </a:solidFill>
              </a:rPr>
              <a:t>Himadri</a:t>
            </a:r>
            <a:r>
              <a:rPr lang="en-US" sz="2000" dirty="0">
                <a:solidFill>
                  <a:schemeClr val="bg2"/>
                </a:solidFill>
              </a:rPr>
              <a:t> </a:t>
            </a:r>
            <a:r>
              <a:rPr lang="en-US" sz="2000" dirty="0"/>
              <a:t>or the </a:t>
            </a:r>
            <a:r>
              <a:rPr lang="en-US" sz="2000" dirty="0">
                <a:solidFill>
                  <a:schemeClr val="bg2"/>
                </a:solidFill>
              </a:rPr>
              <a:t>Greater Himalaya </a:t>
            </a:r>
            <a:r>
              <a:rPr lang="en-US" sz="2000" dirty="0"/>
              <a:t>is the highest mountain range in the world. Mt Everest (8,848 m) in Nepal is the highest peak in the world. Kanchenjunga (8,598 m) is the highest peak in the Indian Himalayan ranges.</a:t>
            </a:r>
          </a:p>
        </p:txBody>
      </p:sp>
      <p:sp>
        <p:nvSpPr>
          <p:cNvPr id="8" name="Text Placeholder 7"/>
          <p:cNvSpPr>
            <a:spLocks noGrp="1"/>
          </p:cNvSpPr>
          <p:nvPr>
            <p:ph type="body" sz="quarter" idx="21"/>
          </p:nvPr>
        </p:nvSpPr>
        <p:spPr/>
        <p:txBody>
          <a:bodyPr>
            <a:normAutofit/>
          </a:bodyPr>
          <a:lstStyle/>
          <a:p>
            <a:pPr marL="0" indent="0">
              <a:buNone/>
            </a:pPr>
            <a:r>
              <a:rPr lang="en-US" sz="2000" dirty="0"/>
              <a:t>The </a:t>
            </a:r>
            <a:r>
              <a:rPr lang="en-US" sz="2000" dirty="0">
                <a:solidFill>
                  <a:schemeClr val="bg2"/>
                </a:solidFill>
              </a:rPr>
              <a:t>Himachal</a:t>
            </a:r>
            <a:r>
              <a:rPr lang="en-US" sz="2000" dirty="0"/>
              <a:t> or the </a:t>
            </a:r>
            <a:r>
              <a:rPr lang="en-US" sz="2000" dirty="0">
                <a:solidFill>
                  <a:schemeClr val="bg2"/>
                </a:solidFill>
              </a:rPr>
              <a:t>Lesser Himalayas </a:t>
            </a:r>
            <a:r>
              <a:rPr lang="en-US" sz="2000" dirty="0"/>
              <a:t>lies towards the south of the </a:t>
            </a:r>
            <a:r>
              <a:rPr lang="en-US" sz="2000" dirty="0" err="1"/>
              <a:t>Himadri</a:t>
            </a:r>
            <a:r>
              <a:rPr lang="en-US" sz="2000" dirty="0"/>
              <a:t>. The important mountain ranges are the </a:t>
            </a:r>
            <a:r>
              <a:rPr lang="en-US" sz="2000" dirty="0" err="1"/>
              <a:t>Pir</a:t>
            </a:r>
            <a:r>
              <a:rPr lang="en-US" sz="2000" dirty="0"/>
              <a:t> </a:t>
            </a:r>
            <a:r>
              <a:rPr lang="en-US" sz="2000" dirty="0" err="1"/>
              <a:t>Panjal</a:t>
            </a:r>
            <a:r>
              <a:rPr lang="en-US" sz="2000" dirty="0"/>
              <a:t> and the </a:t>
            </a:r>
            <a:r>
              <a:rPr lang="en-US" sz="2000" dirty="0" err="1"/>
              <a:t>Dhaula</a:t>
            </a:r>
            <a:r>
              <a:rPr lang="en-US" sz="2000" dirty="0"/>
              <a:t> </a:t>
            </a:r>
            <a:r>
              <a:rPr lang="en-US" sz="2000" dirty="0" err="1"/>
              <a:t>Dhar</a:t>
            </a:r>
            <a:r>
              <a:rPr lang="en-US" sz="2000" dirty="0"/>
              <a:t>. Many popular hill stations such as Shimla, Dalhousie, </a:t>
            </a:r>
            <a:r>
              <a:rPr lang="en-US" sz="2000" dirty="0" err="1"/>
              <a:t>Kullu</a:t>
            </a:r>
            <a:r>
              <a:rPr lang="en-US" sz="2000" dirty="0"/>
              <a:t>, </a:t>
            </a:r>
            <a:r>
              <a:rPr lang="en-US" sz="2000" dirty="0" err="1"/>
              <a:t>Manali</a:t>
            </a:r>
            <a:r>
              <a:rPr lang="en-US" sz="2000" dirty="0"/>
              <a:t>, </a:t>
            </a:r>
            <a:r>
              <a:rPr lang="en-US" sz="2000" dirty="0" err="1"/>
              <a:t>Mussoorie</a:t>
            </a:r>
            <a:r>
              <a:rPr lang="en-US" sz="2000" dirty="0"/>
              <a:t>, </a:t>
            </a:r>
            <a:r>
              <a:rPr lang="en-US" sz="2000" dirty="0" err="1"/>
              <a:t>Nainital</a:t>
            </a:r>
            <a:r>
              <a:rPr lang="en-US" sz="2000" dirty="0"/>
              <a:t> and Darjeeling are situated in these mountain ranges.</a:t>
            </a:r>
          </a:p>
        </p:txBody>
      </p:sp>
      <p:sp>
        <p:nvSpPr>
          <p:cNvPr id="9" name="Title 8"/>
          <p:cNvSpPr>
            <a:spLocks noGrp="1"/>
          </p:cNvSpPr>
          <p:nvPr>
            <p:ph type="title"/>
          </p:nvPr>
        </p:nvSpPr>
        <p:spPr/>
        <p:txBody>
          <a:bodyPr>
            <a:normAutofit fontScale="90000"/>
          </a:bodyPr>
          <a:lstStyle/>
          <a:p>
            <a:r>
              <a:rPr lang="en-US" dirty="0"/>
              <a:t>THE THREE PARTS OF THE HIMALAYAS</a:t>
            </a:r>
          </a:p>
        </p:txBody>
      </p:sp>
    </p:spTree>
    <p:extLst>
      <p:ext uri="{BB962C8B-B14F-4D97-AF65-F5344CB8AC3E}">
        <p14:creationId xmlns:p14="http://schemas.microsoft.com/office/powerpoint/2010/main" val="9926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lstStyle/>
          <a:p>
            <a:r>
              <a:rPr lang="en-US" dirty="0">
                <a:solidFill>
                  <a:schemeClr val="bg2"/>
                </a:solidFill>
              </a:rPr>
              <a:t>The </a:t>
            </a:r>
            <a:r>
              <a:rPr lang="en-US" dirty="0" err="1">
                <a:solidFill>
                  <a:schemeClr val="bg2"/>
                </a:solidFill>
              </a:rPr>
              <a:t>Shiwalik</a:t>
            </a:r>
            <a:endParaRPr lang="en-US" dirty="0">
              <a:solidFill>
                <a:schemeClr val="bg2"/>
              </a:solidFill>
            </a:endParaRP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Third part of Himalayas.</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884126" y="1093460"/>
            <a:ext cx="5003074" cy="5025024"/>
          </a:xfrm>
          <a:solidFill>
            <a:schemeClr val="accent3">
              <a:lumMod val="90000"/>
              <a:lumOff val="10000"/>
            </a:schemeClr>
          </a:solidFill>
        </p:spPr>
        <p:txBody>
          <a:bodyPr>
            <a:normAutofit/>
          </a:bodyPr>
          <a:lstStyle/>
          <a:p>
            <a:pPr marL="0" indent="0">
              <a:buNone/>
            </a:pPr>
            <a:r>
              <a:rPr lang="en-US" sz="2000" dirty="0" err="1">
                <a:solidFill>
                  <a:schemeClr val="bg2"/>
                </a:solidFill>
              </a:rPr>
              <a:t>Shiwalik</a:t>
            </a:r>
            <a:r>
              <a:rPr lang="en-US" sz="2000" dirty="0"/>
              <a:t> or the </a:t>
            </a:r>
            <a:r>
              <a:rPr lang="en-US" sz="2000" dirty="0">
                <a:solidFill>
                  <a:schemeClr val="bg2"/>
                </a:solidFill>
              </a:rPr>
              <a:t>Outer Himalaya </a:t>
            </a:r>
            <a:r>
              <a:rPr lang="en-US" sz="2000" dirty="0"/>
              <a:t>is the southernmost mountain ranges. They are made up of loose deposits of soft rocks, mud and silt. Landslides are common in these areas. The </a:t>
            </a:r>
            <a:r>
              <a:rPr lang="en-US" sz="2000" dirty="0" err="1"/>
              <a:t>Purvanchal</a:t>
            </a:r>
            <a:r>
              <a:rPr lang="en-US" sz="2000" dirty="0"/>
              <a:t> ranges are found along the eastern boundary of India. They have </a:t>
            </a:r>
            <a:r>
              <a:rPr lang="en-US" sz="2000" dirty="0" err="1"/>
              <a:t>Patkai</a:t>
            </a:r>
            <a:r>
              <a:rPr lang="en-US" sz="2000" dirty="0"/>
              <a:t> Bum and the Naga Hills in the north and the Mizo hills in the south.</a:t>
            </a:r>
          </a:p>
          <a:p>
            <a:pPr marL="0" indent="0">
              <a:buNone/>
            </a:pPr>
            <a:endParaRPr lang="en-US" sz="2000" dirty="0"/>
          </a:p>
          <a:p>
            <a:pPr marL="0" indent="0">
              <a:buNone/>
            </a:pPr>
            <a:r>
              <a:rPr lang="en-US" sz="2000" dirty="0"/>
              <a:t>The </a:t>
            </a:r>
            <a:r>
              <a:rPr lang="en-US" sz="2000" dirty="0" err="1"/>
              <a:t>cenral</a:t>
            </a:r>
            <a:r>
              <a:rPr lang="en-US" sz="2000" dirty="0"/>
              <a:t> part has the Garo, Khasi and </a:t>
            </a:r>
            <a:r>
              <a:rPr lang="en-US" sz="2000" dirty="0" err="1"/>
              <a:t>Jaintia</a:t>
            </a:r>
            <a:r>
              <a:rPr lang="en-US" sz="2000" dirty="0"/>
              <a:t> hills.</a:t>
            </a:r>
          </a:p>
        </p:txBody>
      </p:sp>
      <p:sp>
        <p:nvSpPr>
          <p:cNvPr id="4" name="Footer Placeholder 3">
            <a:extLst>
              <a:ext uri="{FF2B5EF4-FFF2-40B4-BE49-F238E27FC236}">
                <a16:creationId xmlns:a16="http://schemas.microsoft.com/office/drawing/2014/main" id="{600D8D83-8EE8-4757-A48D-197DCB8CB8ED}"/>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263658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Content Placeholder 3"/>
          <p:cNvSpPr>
            <a:spLocks noGrp="1"/>
          </p:cNvSpPr>
          <p:nvPr>
            <p:ph idx="1"/>
          </p:nvPr>
        </p:nvSpPr>
        <p:spPr>
          <a:xfrm>
            <a:off x="689844" y="2011680"/>
            <a:ext cx="6821299" cy="2878334"/>
          </a:xfrm>
        </p:spPr>
        <p:txBody>
          <a:bodyPr>
            <a:normAutofit/>
          </a:bodyPr>
          <a:lstStyle/>
          <a:p>
            <a:pPr marL="0" indent="0">
              <a:buNone/>
            </a:pPr>
            <a:r>
              <a:rPr lang="en-US" sz="2000" dirty="0"/>
              <a:t>The northern plains occupy the greater part of northern India. It lies towards the south of the northern mountains. It is also known as the </a:t>
            </a:r>
            <a:r>
              <a:rPr lang="en-US" sz="2000" dirty="0">
                <a:solidFill>
                  <a:schemeClr val="bg2"/>
                </a:solidFill>
              </a:rPr>
              <a:t>Ganga-Brahmaputra</a:t>
            </a:r>
            <a:r>
              <a:rPr lang="en-US" sz="2000" dirty="0"/>
              <a:t> plain. It extends from the </a:t>
            </a:r>
            <a:r>
              <a:rPr lang="en-US" sz="2000" dirty="0" err="1"/>
              <a:t>Satluj</a:t>
            </a:r>
            <a:r>
              <a:rPr lang="en-US" sz="2000" dirty="0"/>
              <a:t> river in the west to the Brahmaputra river in the east, for about 2,400 km. The northern plains of India are made up of fine silt brought by the rivers coming from the Himalayas in the north and the Central Highlands in the south. This fertile silt is called </a:t>
            </a:r>
            <a:r>
              <a:rPr lang="en-US" sz="2000" dirty="0">
                <a:solidFill>
                  <a:schemeClr val="bg1">
                    <a:lumMod val="85000"/>
                  </a:schemeClr>
                </a:solidFill>
              </a:rPr>
              <a:t>alluvium. </a:t>
            </a:r>
            <a:r>
              <a:rPr lang="en-US" sz="2000" dirty="0"/>
              <a:t>The thickness of the alluvium deposited by the rivers varies from place to place. The northern plains are divided into three parts.</a:t>
            </a:r>
            <a:endParaRPr lang="en-US" sz="2000" dirty="0">
              <a:solidFill>
                <a:schemeClr val="bg1">
                  <a:lumMod val="85000"/>
                </a:schemeClr>
              </a:solidFill>
            </a:endParaRPr>
          </a:p>
        </p:txBody>
      </p:sp>
      <p:sp>
        <p:nvSpPr>
          <p:cNvPr id="5" name="Title 4"/>
          <p:cNvSpPr>
            <a:spLocks noGrp="1"/>
          </p:cNvSpPr>
          <p:nvPr>
            <p:ph type="title"/>
          </p:nvPr>
        </p:nvSpPr>
        <p:spPr/>
        <p:txBody>
          <a:bodyPr/>
          <a:lstStyle/>
          <a:p>
            <a:r>
              <a:rPr lang="en-US" dirty="0"/>
              <a:t>THE NORTHERN PLAINS</a:t>
            </a:r>
          </a:p>
        </p:txBody>
      </p:sp>
      <p:pic>
        <p:nvPicPr>
          <p:cNvPr id="4098" name="Picture 2" descr="Give an Account of the Northern Plains of India -Important Points, Lear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4" y="1436914"/>
            <a:ext cx="4152808" cy="504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0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8</a:t>
            </a:fld>
            <a:endParaRPr lang="en-US" noProof="0" dirty="0"/>
          </a:p>
        </p:txBody>
      </p:sp>
      <p:sp>
        <p:nvSpPr>
          <p:cNvPr id="3" name="Footer Placeholder 2"/>
          <p:cNvSpPr>
            <a:spLocks noGrp="1"/>
          </p:cNvSpPr>
          <p:nvPr>
            <p:ph type="ftr" sz="quarter" idx="12"/>
          </p:nvPr>
        </p:nvSpPr>
        <p:spPr/>
        <p:txBody>
          <a:bodyPr/>
          <a:lstStyle/>
          <a:p>
            <a:r>
              <a:rPr lang="en-US" noProof="0"/>
              <a:t>ADD A FOOTER</a:t>
            </a:r>
            <a:endParaRPr lang="en-US" noProof="0" dirty="0"/>
          </a:p>
        </p:txBody>
      </p:sp>
      <p:sp>
        <p:nvSpPr>
          <p:cNvPr id="4" name="Text Placeholder 3"/>
          <p:cNvSpPr>
            <a:spLocks noGrp="1"/>
          </p:cNvSpPr>
          <p:nvPr>
            <p:ph type="body" idx="1"/>
          </p:nvPr>
        </p:nvSpPr>
        <p:spPr/>
        <p:txBody>
          <a:bodyPr/>
          <a:lstStyle/>
          <a:p>
            <a:r>
              <a:rPr lang="en-US" dirty="0">
                <a:solidFill>
                  <a:schemeClr val="bg2"/>
                </a:solidFill>
              </a:rPr>
              <a:t>RAJASTHAN PLAIN</a:t>
            </a:r>
          </a:p>
        </p:txBody>
      </p:sp>
      <p:sp>
        <p:nvSpPr>
          <p:cNvPr id="5" name="Text Placeholder 4"/>
          <p:cNvSpPr>
            <a:spLocks noGrp="1"/>
          </p:cNvSpPr>
          <p:nvPr>
            <p:ph type="body" sz="quarter" idx="16"/>
          </p:nvPr>
        </p:nvSpPr>
        <p:spPr/>
        <p:txBody>
          <a:bodyPr/>
          <a:lstStyle/>
          <a:p>
            <a:r>
              <a:rPr lang="en-US" dirty="0"/>
              <a:t>THE RAJASTHAN PLAIN, GANGA BASIN AND BRAHMAPUTRA VALLEY</a:t>
            </a:r>
          </a:p>
        </p:txBody>
      </p:sp>
      <p:sp>
        <p:nvSpPr>
          <p:cNvPr id="6" name="Text Placeholder 5"/>
          <p:cNvSpPr>
            <a:spLocks noGrp="1"/>
          </p:cNvSpPr>
          <p:nvPr>
            <p:ph type="body" idx="18"/>
          </p:nvPr>
        </p:nvSpPr>
        <p:spPr/>
        <p:txBody>
          <a:bodyPr/>
          <a:lstStyle/>
          <a:p>
            <a:r>
              <a:rPr lang="en-US" dirty="0">
                <a:solidFill>
                  <a:schemeClr val="bg2"/>
                </a:solidFill>
              </a:rPr>
              <a:t>GANGA BASIN</a:t>
            </a:r>
          </a:p>
        </p:txBody>
      </p:sp>
      <p:sp>
        <p:nvSpPr>
          <p:cNvPr id="7" name="Text Placeholder 6"/>
          <p:cNvSpPr>
            <a:spLocks noGrp="1"/>
          </p:cNvSpPr>
          <p:nvPr>
            <p:ph type="body" sz="quarter" idx="20"/>
          </p:nvPr>
        </p:nvSpPr>
        <p:spPr/>
        <p:txBody>
          <a:bodyPr>
            <a:normAutofit/>
          </a:bodyPr>
          <a:lstStyle/>
          <a:p>
            <a:pPr marL="0" indent="0">
              <a:buNone/>
            </a:pPr>
            <a:r>
              <a:rPr lang="en-US" sz="2000" dirty="0"/>
              <a:t>The </a:t>
            </a:r>
            <a:r>
              <a:rPr lang="en-US" sz="2000" dirty="0">
                <a:solidFill>
                  <a:schemeClr val="bg2"/>
                </a:solidFill>
              </a:rPr>
              <a:t>Rajasthan Plain </a:t>
            </a:r>
            <a:r>
              <a:rPr lang="en-US" sz="2000" dirty="0"/>
              <a:t>or the </a:t>
            </a:r>
            <a:r>
              <a:rPr lang="en-US" sz="2000" dirty="0">
                <a:solidFill>
                  <a:schemeClr val="bg2"/>
                </a:solidFill>
              </a:rPr>
              <a:t>Great Indian</a:t>
            </a:r>
            <a:r>
              <a:rPr lang="en-US" sz="2000" dirty="0"/>
              <a:t> </a:t>
            </a:r>
            <a:r>
              <a:rPr lang="en-US" sz="2000" dirty="0">
                <a:solidFill>
                  <a:schemeClr val="bg2"/>
                </a:solidFill>
              </a:rPr>
              <a:t>Desert</a:t>
            </a:r>
            <a:r>
              <a:rPr lang="en-US" sz="2000" dirty="0"/>
              <a:t> covers the western part of  Rajasthan. The area has a number of short seasonal streams which are not able to reach the sea. Therefore, this is an area of </a:t>
            </a:r>
            <a:r>
              <a:rPr lang="en-US" sz="2000" dirty="0">
                <a:solidFill>
                  <a:schemeClr val="bg1">
                    <a:lumMod val="85000"/>
                  </a:schemeClr>
                </a:solidFill>
              </a:rPr>
              <a:t>inland drainage</a:t>
            </a:r>
            <a:r>
              <a:rPr lang="en-US" sz="2000" dirty="0"/>
              <a:t>. The land is generally rocky and sandy.</a:t>
            </a:r>
          </a:p>
        </p:txBody>
      </p:sp>
      <p:sp>
        <p:nvSpPr>
          <p:cNvPr id="8" name="Text Placeholder 7"/>
          <p:cNvSpPr>
            <a:spLocks noGrp="1"/>
          </p:cNvSpPr>
          <p:nvPr>
            <p:ph type="body" sz="quarter" idx="21"/>
          </p:nvPr>
        </p:nvSpPr>
        <p:spPr>
          <a:xfrm>
            <a:off x="6627121" y="3428501"/>
            <a:ext cx="4365625" cy="3285808"/>
          </a:xfrm>
        </p:spPr>
        <p:txBody>
          <a:bodyPr>
            <a:normAutofit lnSpcReduction="10000"/>
          </a:bodyPr>
          <a:lstStyle/>
          <a:p>
            <a:pPr marL="0" indent="0">
              <a:buNone/>
            </a:pPr>
            <a:r>
              <a:rPr lang="en-US" sz="2000" dirty="0"/>
              <a:t>The </a:t>
            </a:r>
            <a:r>
              <a:rPr lang="en-US" sz="2000" dirty="0">
                <a:solidFill>
                  <a:schemeClr val="bg2"/>
                </a:solidFill>
              </a:rPr>
              <a:t>Ganga Basin </a:t>
            </a:r>
            <a:r>
              <a:rPr lang="en-US" sz="2000" dirty="0"/>
              <a:t>covers the largest part of northern plains. It covers parts of Haryana, Rajasthan, Madhya Pradesh, Uttar Pradesh, Bihar and West Bengal. River Ganga originates from </a:t>
            </a:r>
            <a:r>
              <a:rPr lang="en-US" sz="2000" dirty="0" err="1"/>
              <a:t>Gangotri</a:t>
            </a:r>
            <a:r>
              <a:rPr lang="en-US" sz="2000" dirty="0"/>
              <a:t> glacier in the Himalayas and enters plains at </a:t>
            </a:r>
            <a:r>
              <a:rPr lang="en-US" sz="2000" dirty="0" err="1"/>
              <a:t>Haridwar</a:t>
            </a:r>
            <a:r>
              <a:rPr lang="en-US" sz="2000" dirty="0"/>
              <a:t>. The Ganga along with its tributaries such as Yamuna, </a:t>
            </a:r>
            <a:r>
              <a:rPr lang="en-US" sz="2000" dirty="0" err="1"/>
              <a:t>Gomti</a:t>
            </a:r>
            <a:r>
              <a:rPr lang="en-US" sz="2000" dirty="0"/>
              <a:t>, Ghaghara, </a:t>
            </a:r>
            <a:r>
              <a:rPr lang="en-US" sz="2000" dirty="0" err="1"/>
              <a:t>Gandak</a:t>
            </a:r>
            <a:r>
              <a:rPr lang="en-US" sz="2000" dirty="0"/>
              <a:t> and </a:t>
            </a:r>
            <a:r>
              <a:rPr lang="en-US" sz="2000" dirty="0" err="1"/>
              <a:t>Kosi</a:t>
            </a:r>
            <a:r>
              <a:rPr lang="en-US" sz="2000" dirty="0"/>
              <a:t> have deposited fertile alluvium. Chambal, </a:t>
            </a:r>
            <a:r>
              <a:rPr lang="en-US" sz="2000" dirty="0" err="1"/>
              <a:t>Betwa</a:t>
            </a:r>
            <a:r>
              <a:rPr lang="en-US" sz="2000" dirty="0"/>
              <a:t>, Ken and Son have also contributed to the formation of this plain.</a:t>
            </a:r>
          </a:p>
        </p:txBody>
      </p:sp>
      <p:sp>
        <p:nvSpPr>
          <p:cNvPr id="9" name="Title 8"/>
          <p:cNvSpPr>
            <a:spLocks noGrp="1"/>
          </p:cNvSpPr>
          <p:nvPr>
            <p:ph type="title"/>
          </p:nvPr>
        </p:nvSpPr>
        <p:spPr>
          <a:xfrm>
            <a:off x="838200" y="557630"/>
            <a:ext cx="10515600" cy="1140542"/>
          </a:xfrm>
        </p:spPr>
        <p:txBody>
          <a:bodyPr>
            <a:normAutofit fontScale="90000"/>
          </a:bodyPr>
          <a:lstStyle/>
          <a:p>
            <a:r>
              <a:rPr lang="en-US" dirty="0"/>
              <a:t>THE THREE PARTS OF THE NORTHERN PLAINS</a:t>
            </a:r>
          </a:p>
        </p:txBody>
      </p:sp>
    </p:spTree>
    <p:extLst>
      <p:ext uri="{BB962C8B-B14F-4D97-AF65-F5344CB8AC3E}">
        <p14:creationId xmlns:p14="http://schemas.microsoft.com/office/powerpoint/2010/main" val="381153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19" y="734226"/>
            <a:ext cx="5320386" cy="782638"/>
          </a:xfrm>
        </p:spPr>
        <p:txBody>
          <a:bodyPr>
            <a:normAutofit fontScale="90000"/>
          </a:bodyPr>
          <a:lstStyle/>
          <a:p>
            <a:r>
              <a:rPr lang="en-US" dirty="0"/>
              <a:t>THE BRAHMAPUTRA VALLEY</a:t>
            </a:r>
          </a:p>
        </p:txBody>
      </p:sp>
      <p:sp>
        <p:nvSpPr>
          <p:cNvPr id="3" name="Slide Number Placeholder 2"/>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4" name="Footer Placeholder 3"/>
          <p:cNvSpPr>
            <a:spLocks noGrp="1"/>
          </p:cNvSpPr>
          <p:nvPr>
            <p:ph type="ftr" sz="quarter" idx="12"/>
          </p:nvPr>
        </p:nvSpPr>
        <p:spPr/>
        <p:txBody>
          <a:bodyPr/>
          <a:lstStyle/>
          <a:p>
            <a:r>
              <a:rPr lang="en-US" noProof="0"/>
              <a:t>ADD A FOOTER</a:t>
            </a:r>
            <a:endParaRPr lang="en-US" noProof="0" dirty="0"/>
          </a:p>
        </p:txBody>
      </p:sp>
      <p:sp>
        <p:nvSpPr>
          <p:cNvPr id="5" name="Text Placeholder 4"/>
          <p:cNvSpPr>
            <a:spLocks noGrp="1"/>
          </p:cNvSpPr>
          <p:nvPr>
            <p:ph type="body" sz="quarter" idx="13"/>
          </p:nvPr>
        </p:nvSpPr>
        <p:spPr>
          <a:xfrm>
            <a:off x="863019" y="2103120"/>
            <a:ext cx="5320386" cy="871729"/>
          </a:xfrm>
        </p:spPr>
        <p:txBody>
          <a:bodyPr/>
          <a:lstStyle/>
          <a:p>
            <a:r>
              <a:rPr lang="en-US" dirty="0"/>
              <a:t>THIRD PART OF NORTHERN PLAINS</a:t>
            </a:r>
          </a:p>
        </p:txBody>
      </p:sp>
      <p:sp>
        <p:nvSpPr>
          <p:cNvPr id="6" name="Text Placeholder 5"/>
          <p:cNvSpPr>
            <a:spLocks noGrp="1"/>
          </p:cNvSpPr>
          <p:nvPr>
            <p:ph type="body" sz="quarter" idx="15"/>
          </p:nvPr>
        </p:nvSpPr>
        <p:spPr>
          <a:xfrm>
            <a:off x="6817896" y="169816"/>
            <a:ext cx="5226057" cy="6505303"/>
          </a:xfrm>
          <a:solidFill>
            <a:schemeClr val="accent3">
              <a:lumMod val="90000"/>
              <a:lumOff val="10000"/>
            </a:schemeClr>
          </a:solidFill>
        </p:spPr>
        <p:txBody>
          <a:bodyPr>
            <a:normAutofit/>
          </a:bodyPr>
          <a:lstStyle/>
          <a:p>
            <a:pPr marL="0" indent="0">
              <a:buNone/>
            </a:pPr>
            <a:r>
              <a:rPr lang="en-US" sz="2000" dirty="0"/>
              <a:t>The </a:t>
            </a:r>
            <a:r>
              <a:rPr lang="en-US" sz="2000" dirty="0">
                <a:solidFill>
                  <a:schemeClr val="bg2"/>
                </a:solidFill>
              </a:rPr>
              <a:t>Brahmaputra valley </a:t>
            </a:r>
            <a:r>
              <a:rPr lang="en-US" sz="2000" dirty="0"/>
              <a:t>or the </a:t>
            </a:r>
            <a:r>
              <a:rPr lang="en-US" sz="2000" dirty="0">
                <a:solidFill>
                  <a:schemeClr val="bg2"/>
                </a:solidFill>
              </a:rPr>
              <a:t>Assam plain </a:t>
            </a:r>
            <a:r>
              <a:rPr lang="en-US" sz="2000" dirty="0"/>
              <a:t>lies in eastern India. The Brahmaputra river originates in Tibet, where it is known as </a:t>
            </a:r>
            <a:r>
              <a:rPr lang="en-US" sz="2000" dirty="0" err="1"/>
              <a:t>Tsangpo</a:t>
            </a:r>
            <a:r>
              <a:rPr lang="en-US" sz="2000" dirty="0"/>
              <a:t>. This river brings a large amount of silt. From Assam, it enters Bangladesh where it is called </a:t>
            </a:r>
            <a:r>
              <a:rPr lang="en-US" sz="2000" dirty="0" err="1"/>
              <a:t>Jamuna</a:t>
            </a:r>
            <a:r>
              <a:rPr lang="en-US" sz="2000" dirty="0"/>
              <a:t>. The Ganga and the Brahmaputra join together and form the largest delta in the world- the Sundarbans.</a:t>
            </a:r>
          </a:p>
          <a:p>
            <a:pPr marL="0" indent="0">
              <a:buNone/>
            </a:pPr>
            <a:r>
              <a:rPr lang="en-US" sz="2000" dirty="0"/>
              <a:t>The northern plains have many advantages, such as:</a:t>
            </a:r>
          </a:p>
          <a:p>
            <a:r>
              <a:rPr lang="en-US" sz="2000" dirty="0">
                <a:solidFill>
                  <a:srgbClr val="FFFF00"/>
                </a:solidFill>
              </a:rPr>
              <a:t>A flat surface for building roads and railways.</a:t>
            </a:r>
          </a:p>
          <a:p>
            <a:r>
              <a:rPr lang="en-US" sz="2000" dirty="0">
                <a:solidFill>
                  <a:srgbClr val="FFFF00"/>
                </a:solidFill>
              </a:rPr>
              <a:t>New deposits of alluvium every year..</a:t>
            </a:r>
          </a:p>
          <a:p>
            <a:r>
              <a:rPr lang="en-US" sz="2000" dirty="0">
                <a:solidFill>
                  <a:srgbClr val="FFFF00"/>
                </a:solidFill>
              </a:rPr>
              <a:t>Rivers provide water for irrigation,</a:t>
            </a:r>
          </a:p>
          <a:p>
            <a:r>
              <a:rPr lang="en-US" sz="2000" dirty="0">
                <a:solidFill>
                  <a:srgbClr val="FFFF00"/>
                </a:solidFill>
              </a:rPr>
              <a:t>A </a:t>
            </a:r>
            <a:r>
              <a:rPr lang="en-US" sz="2000" dirty="0" err="1">
                <a:solidFill>
                  <a:srgbClr val="FFFF00"/>
                </a:solidFill>
              </a:rPr>
              <a:t>favourable</a:t>
            </a:r>
            <a:r>
              <a:rPr lang="en-US" sz="2000" dirty="0">
                <a:solidFill>
                  <a:srgbClr val="FFFF00"/>
                </a:solidFill>
              </a:rPr>
              <a:t> climate for round-the-year farming.</a:t>
            </a:r>
          </a:p>
        </p:txBody>
      </p:sp>
    </p:spTree>
    <p:extLst>
      <p:ext uri="{BB962C8B-B14F-4D97-AF65-F5344CB8AC3E}">
        <p14:creationId xmlns:p14="http://schemas.microsoft.com/office/powerpoint/2010/main" val="1708573460"/>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1438</Words>
  <Application>Microsoft Office PowerPoint</Application>
  <PresentationFormat>Widescreen</PresentationFormat>
  <Paragraphs>86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INDIA- PHYSICAL FEATURES</vt:lpstr>
      <vt:lpstr>INTRODUCTION</vt:lpstr>
      <vt:lpstr>THE NORTHERN MOUNTAINS</vt:lpstr>
      <vt:lpstr>THE HIMALAYAS</vt:lpstr>
      <vt:lpstr>THE THREE PARTS OF THE HIMALAYAS</vt:lpstr>
      <vt:lpstr>The Shiwalik</vt:lpstr>
      <vt:lpstr>THE NORTHERN PLAINS</vt:lpstr>
      <vt:lpstr>THE THREE PARTS OF THE NORTHERN PLAINS</vt:lpstr>
      <vt:lpstr>THE BRAHMAPUTRA VALLEY</vt:lpstr>
      <vt:lpstr>THE PENINSULAR PLATEAUS</vt:lpstr>
      <vt:lpstr>THE TWO PARTS OF PENINSULAR PLATEAU</vt:lpstr>
      <vt:lpstr> THE COASTAL PLAINS</vt:lpstr>
      <vt:lpstr>THE TWO PARTS OF COASTAL PLAINS</vt:lpstr>
      <vt:lpstr>THE ISLANDS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PHYSICAL FEATURES</dc:title>
  <dc:creator/>
  <cp:lastModifiedBy>THASNEEM SNSACD</cp:lastModifiedBy>
  <cp:revision>2</cp:revision>
  <dcterms:created xsi:type="dcterms:W3CDTF">2022-11-23T11:42:44Z</dcterms:created>
  <dcterms:modified xsi:type="dcterms:W3CDTF">2022-11-28T06:22:26Z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